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68" r:id="rId2"/>
    <p:sldId id="256" r:id="rId3"/>
    <p:sldId id="257" r:id="rId4"/>
    <p:sldId id="258" r:id="rId5"/>
    <p:sldId id="259" r:id="rId6"/>
    <p:sldId id="260" r:id="rId7"/>
    <p:sldId id="264" r:id="rId8"/>
    <p:sldId id="265" r:id="rId9"/>
    <p:sldId id="266" r:id="rId10"/>
    <p:sldId id="267" r:id="rId11"/>
    <p:sldId id="269"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09/08/1441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09/08/1441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09/08/1441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09/08/1441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915816" y="2204864"/>
            <a:ext cx="4038600" cy="4434840"/>
          </a:xfrm>
        </p:spPr>
        <p:style>
          <a:lnRef idx="1">
            <a:schemeClr val="accent4"/>
          </a:lnRef>
          <a:fillRef idx="2">
            <a:schemeClr val="accent4"/>
          </a:fillRef>
          <a:effectRef idx="1">
            <a:schemeClr val="accent4"/>
          </a:effectRef>
          <a:fontRef idx="minor">
            <a:schemeClr val="dk1"/>
          </a:fontRef>
        </p:style>
        <p:txBody>
          <a:bodyPr/>
          <a:lstStyle/>
          <a:p>
            <a:pPr marL="0" lvl="0" indent="0" algn="ctr">
              <a:buClr>
                <a:srgbClr val="0BD0D9"/>
              </a:buClr>
              <a:buNone/>
            </a:pPr>
            <a:r>
              <a:rPr lang="ar-EG" sz="3700" dirty="0">
                <a:solidFill>
                  <a:prstClr val="black"/>
                </a:solidFill>
                <a:cs typeface="PT Bold Heading" pitchFamily="2" charset="-78"/>
              </a:rPr>
              <a:t>إعداد/</a:t>
            </a:r>
          </a:p>
          <a:p>
            <a:pPr marL="0" lvl="0" indent="0" algn="ctr" rtl="1">
              <a:buClr>
                <a:srgbClr val="0BD0D9"/>
              </a:buClr>
              <a:buNone/>
            </a:pPr>
            <a:r>
              <a:rPr lang="ar-EG" sz="3700" dirty="0">
                <a:solidFill>
                  <a:prstClr val="black"/>
                </a:solidFill>
                <a:cs typeface="PT Bold Heading" pitchFamily="2" charset="-78"/>
              </a:rPr>
              <a:t>د. غادة ممدوح </a:t>
            </a:r>
            <a:endParaRPr lang="en-US" sz="3700" dirty="0" smtClean="0">
              <a:solidFill>
                <a:prstClr val="black"/>
              </a:solidFill>
              <a:cs typeface="PT Bold Heading" pitchFamily="2" charset="-78"/>
            </a:endParaRPr>
          </a:p>
          <a:p>
            <a:pPr marL="0" lvl="0" indent="0" algn="ctr" rtl="1">
              <a:buClr>
                <a:srgbClr val="0BD0D9"/>
              </a:buClr>
              <a:buNone/>
            </a:pPr>
            <a:r>
              <a:rPr lang="ar-EG" sz="3700" dirty="0" smtClean="0">
                <a:solidFill>
                  <a:prstClr val="black"/>
                </a:solidFill>
                <a:cs typeface="PT Bold Heading" pitchFamily="2" charset="-78"/>
              </a:rPr>
              <a:t>مدرس </a:t>
            </a:r>
            <a:r>
              <a:rPr lang="ar-EG" sz="3700" dirty="0">
                <a:solidFill>
                  <a:prstClr val="black"/>
                </a:solidFill>
                <a:cs typeface="PT Bold Heading" pitchFamily="2" charset="-78"/>
              </a:rPr>
              <a:t>الإذاعة والتلفزيون </a:t>
            </a:r>
            <a:endParaRPr lang="en-US" sz="3700" dirty="0">
              <a:solidFill>
                <a:prstClr val="black"/>
              </a:solidFill>
              <a:cs typeface="PT Bold Heading" pitchFamily="2" charset="-78"/>
            </a:endParaRPr>
          </a:p>
          <a:p>
            <a:pPr marL="0" lvl="0" indent="0" algn="ctr" rtl="1">
              <a:buClr>
                <a:srgbClr val="0BD0D9"/>
              </a:buClr>
              <a:buNone/>
            </a:pPr>
            <a:r>
              <a:rPr lang="ar-EG" sz="3700" dirty="0">
                <a:solidFill>
                  <a:prstClr val="black"/>
                </a:solidFill>
                <a:cs typeface="PT Bold Heading" pitchFamily="2" charset="-78"/>
              </a:rPr>
              <a:t>بقسم الإعلام/كلية الآداب/جامعة بنها</a:t>
            </a:r>
            <a:endParaRPr lang="en-US" dirty="0">
              <a:solidFill>
                <a:prstClr val="black"/>
              </a:solidFill>
            </a:endParaRPr>
          </a:p>
          <a:p>
            <a:endParaRPr lang="en-US" dirty="0"/>
          </a:p>
        </p:txBody>
      </p:sp>
      <p:sp>
        <p:nvSpPr>
          <p:cNvPr id="6" name="Rectangle 5"/>
          <p:cNvSpPr/>
          <p:nvPr/>
        </p:nvSpPr>
        <p:spPr>
          <a:xfrm>
            <a:off x="907441" y="620688"/>
            <a:ext cx="7632848" cy="1446550"/>
          </a:xfrm>
          <a:prstGeom prst="rect">
            <a:avLst/>
          </a:prstGeom>
        </p:spPr>
        <p:txBody>
          <a:bodyPr wrap="square">
            <a:spAutoFit/>
          </a:bodyPr>
          <a:lstStyle/>
          <a:p>
            <a:pPr lvl="0" algn="ctr"/>
            <a:r>
              <a:rPr lang="ar-EG" sz="4400" dirty="0">
                <a:solidFill>
                  <a:srgbClr val="FF0000"/>
                </a:solidFill>
                <a:cs typeface="PT Bold Heading" pitchFamily="2" charset="-78"/>
              </a:rPr>
              <a:t>مقرر الإذاعات العلاقات العامة</a:t>
            </a:r>
          </a:p>
          <a:p>
            <a:pPr lvl="0" algn="ctr"/>
            <a:r>
              <a:rPr lang="ar-EG" sz="4400" dirty="0">
                <a:solidFill>
                  <a:srgbClr val="FF0000"/>
                </a:solidFill>
                <a:cs typeface="PT Bold Heading" pitchFamily="2" charset="-78"/>
              </a:rPr>
              <a:t>المحاضرة </a:t>
            </a:r>
            <a:r>
              <a:rPr lang="ar-EG" sz="4400" dirty="0" smtClean="0">
                <a:solidFill>
                  <a:srgbClr val="FF0000"/>
                </a:solidFill>
                <a:cs typeface="PT Bold Heading" pitchFamily="2" charset="-78"/>
              </a:rPr>
              <a:t>الأولى</a:t>
            </a:r>
            <a:endParaRPr lang="en-US" sz="4400" dirty="0">
              <a:solidFill>
                <a:srgbClr val="FF0000"/>
              </a:solidFill>
              <a:cs typeface="PT Bold Heading" pitchFamily="2" charset="-78"/>
            </a:endParaRPr>
          </a:p>
        </p:txBody>
      </p:sp>
    </p:spTree>
    <p:extLst>
      <p:ext uri="{BB962C8B-B14F-4D97-AF65-F5344CB8AC3E}">
        <p14:creationId xmlns:p14="http://schemas.microsoft.com/office/powerpoint/2010/main" val="1445081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07504" y="260648"/>
            <a:ext cx="8712968" cy="6597352"/>
          </a:xfrm>
        </p:spPr>
        <p:style>
          <a:lnRef idx="1">
            <a:schemeClr val="accent4"/>
          </a:lnRef>
          <a:fillRef idx="2">
            <a:schemeClr val="accent4"/>
          </a:fillRef>
          <a:effectRef idx="1">
            <a:schemeClr val="accent4"/>
          </a:effectRef>
          <a:fontRef idx="minor">
            <a:schemeClr val="dk1"/>
          </a:fontRef>
        </p:style>
        <p:txBody>
          <a:bodyPr>
            <a:noAutofit/>
          </a:bodyPr>
          <a:lstStyle/>
          <a:p>
            <a:pPr marL="365760" lvl="1" indent="0" algn="ctr" rtl="1">
              <a:buNone/>
            </a:pPr>
            <a:r>
              <a:rPr lang="ar-EG" b="1" dirty="0">
                <a:solidFill>
                  <a:srgbClr val="FF0000"/>
                </a:solidFill>
              </a:rPr>
              <a:t> </a:t>
            </a:r>
            <a:r>
              <a:rPr lang="ar-EG" b="1" dirty="0" smtClean="0">
                <a:solidFill>
                  <a:srgbClr val="FF0000"/>
                </a:solidFill>
              </a:rPr>
              <a:t>9</a:t>
            </a:r>
          </a:p>
          <a:p>
            <a:pPr marL="365760" lvl="1" indent="0" algn="just" rtl="1">
              <a:buNone/>
            </a:pPr>
            <a:r>
              <a:rPr lang="ar-EG" b="1" dirty="0" smtClean="0"/>
              <a:t>وأينما </a:t>
            </a:r>
            <a:r>
              <a:rPr lang="ar-EG" b="1" dirty="0"/>
              <a:t>ذهبت التعاريف فهي تنطلق من الآتي:</a:t>
            </a:r>
          </a:p>
          <a:p>
            <a:pPr marL="822960" lvl="1" indent="-457200" algn="just" rtl="1">
              <a:buAutoNum type="arabicPeriod"/>
            </a:pPr>
            <a:r>
              <a:rPr lang="ar-EG" b="1" dirty="0" smtClean="0"/>
              <a:t>العلاقات </a:t>
            </a:r>
            <a:r>
              <a:rPr lang="ar-EG" b="1" dirty="0"/>
              <a:t>العامة علم وفن. </a:t>
            </a:r>
          </a:p>
          <a:p>
            <a:pPr marL="365760" lvl="1" indent="0" algn="just" rtl="1">
              <a:buNone/>
            </a:pPr>
            <a:r>
              <a:rPr lang="ar-EG" b="1" dirty="0"/>
              <a:t>2.	أنها تتضمن مجموعة من العلاقات التبادلية بين المنظمة وجمهورها.</a:t>
            </a:r>
          </a:p>
          <a:p>
            <a:pPr marL="365760" lvl="1" indent="0" algn="just" rtl="1">
              <a:buNone/>
            </a:pPr>
            <a:r>
              <a:rPr lang="ar-EG" b="1" dirty="0"/>
              <a:t>3.	أنها تتضمن جهود مستمرة ومرسومة ومخططة.</a:t>
            </a:r>
          </a:p>
          <a:p>
            <a:pPr marL="365760" lvl="1" indent="0" algn="just" rtl="1">
              <a:buNone/>
            </a:pPr>
            <a:r>
              <a:rPr lang="ar-EG" b="1" dirty="0"/>
              <a:t>4.	أنها أعم وأشمل من العلاقات الشخصية.</a:t>
            </a:r>
          </a:p>
          <a:p>
            <a:pPr marL="365760" lvl="1" indent="0" algn="just" rtl="1">
              <a:buNone/>
            </a:pPr>
            <a:r>
              <a:rPr lang="ar-EG" b="1" dirty="0"/>
              <a:t>5.	أنها أعم واشمل من العلاقات الإنسانية التي تهتم بالجمهور الداخلي للمؤسسة.</a:t>
            </a:r>
          </a:p>
          <a:p>
            <a:pPr marL="365760" lvl="1" indent="0" algn="just" rtl="1">
              <a:buNone/>
            </a:pPr>
            <a:r>
              <a:rPr lang="ar-EG" b="1" dirty="0"/>
              <a:t>6.	أنها تتكون من ثلاثة عناصر رئيسة هي المنظمة والجمهور وعملية الاتصال.</a:t>
            </a:r>
          </a:p>
          <a:p>
            <a:pPr marL="365760" lvl="1" indent="0" algn="just" rtl="1">
              <a:buNone/>
            </a:pPr>
            <a:r>
              <a:rPr lang="ar-EG" b="1" dirty="0"/>
              <a:t>7.	أنها تعمل على تحسين صلات المنظمة وتواصلها بجماهيرها.</a:t>
            </a:r>
          </a:p>
          <a:p>
            <a:pPr marL="365760" lvl="1" indent="0" algn="just" rtl="1">
              <a:buNone/>
            </a:pPr>
            <a:r>
              <a:rPr lang="ar-EG" b="1" dirty="0"/>
              <a:t>8.	أنها تسعى للتعرف على حاجات الجمهور والعمل على تلبيتها.</a:t>
            </a:r>
          </a:p>
          <a:p>
            <a:pPr marL="365760" lvl="1" indent="0" algn="just" rtl="1">
              <a:buNone/>
            </a:pPr>
            <a:r>
              <a:rPr lang="ar-EG" b="1" dirty="0"/>
              <a:t>9.	أنها تعمل على جعل الناس يميلون إلى التعامل معها. </a:t>
            </a:r>
          </a:p>
          <a:p>
            <a:pPr marL="365760" lvl="1" indent="0" algn="just" rtl="1">
              <a:buNone/>
            </a:pPr>
            <a:r>
              <a:rPr lang="ar-EG" b="1" dirty="0"/>
              <a:t>10.	أنها تسعى إلى استقطاب فريق عمل ذو مستوى عال.</a:t>
            </a:r>
          </a:p>
          <a:p>
            <a:pPr marL="365760" lvl="1" indent="0" algn="just" rtl="1">
              <a:buNone/>
            </a:pPr>
            <a:r>
              <a:rPr lang="ar-EG" b="1" dirty="0"/>
              <a:t>11.	أنها مهنة لها أصولها المهنية.</a:t>
            </a:r>
          </a:p>
          <a:p>
            <a:pPr marL="365760" lvl="1" indent="0" algn="just" rtl="1">
              <a:buNone/>
            </a:pPr>
            <a:r>
              <a:rPr lang="ar-EG" b="1" dirty="0"/>
              <a:t>12.	أنها تهتم بكسب تأييد الرأي العام.</a:t>
            </a:r>
          </a:p>
          <a:p>
            <a:pPr marL="365760" lvl="1" indent="0" algn="just" rtl="1">
              <a:buNone/>
            </a:pPr>
            <a:r>
              <a:rPr lang="ar-EG" b="1" dirty="0"/>
              <a:t>13.	أنها محكومة بمجموعة من الأسس القابلة للتطبيق . </a:t>
            </a:r>
            <a:endParaRPr lang="en-US" b="1" dirty="0"/>
          </a:p>
        </p:txBody>
      </p:sp>
    </p:spTree>
    <p:extLst>
      <p:ext uri="{BB962C8B-B14F-4D97-AF65-F5344CB8AC3E}">
        <p14:creationId xmlns:p14="http://schemas.microsoft.com/office/powerpoint/2010/main" val="79626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1000" fill="hold"/>
                                        <p:tgtEl>
                                          <p:spTgt spid="4">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4">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additive="base">
                                        <p:cTn id="85"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
                                            <p:txEl>
                                              <p:pRg st="14" end="14"/>
                                            </p:txEl>
                                          </p:spTgt>
                                        </p:tgtEl>
                                        <p:attrNameLst>
                                          <p:attrName>style.visibility</p:attrName>
                                        </p:attrNameLst>
                                      </p:cBhvr>
                                      <p:to>
                                        <p:strVal val="visible"/>
                                      </p:to>
                                    </p:set>
                                    <p:anim calcmode="lin" valueType="num">
                                      <p:cBhvr additive="base">
                                        <p:cTn id="91"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908720"/>
            <a:ext cx="8363272" cy="5446205"/>
          </a:xfrm>
        </p:spPr>
        <p:style>
          <a:lnRef idx="1">
            <a:schemeClr val="accent4"/>
          </a:lnRef>
          <a:fillRef idx="2">
            <a:schemeClr val="accent4"/>
          </a:fillRef>
          <a:effectRef idx="1">
            <a:schemeClr val="accent4"/>
          </a:effectRef>
          <a:fontRef idx="minor">
            <a:schemeClr val="dk1"/>
          </a:fontRef>
        </p:style>
        <p:txBody>
          <a:bodyPr/>
          <a:lstStyle/>
          <a:p>
            <a:pPr marL="0" lvl="0" indent="0" algn="ctr">
              <a:buClr>
                <a:srgbClr val="0BD0D9"/>
              </a:buClr>
              <a:buNone/>
            </a:pPr>
            <a:r>
              <a:rPr lang="ar-EG" sz="4400" b="1" dirty="0">
                <a:solidFill>
                  <a:srgbClr val="FF0000"/>
                </a:solidFill>
                <a:cs typeface="PT Bold Heading" pitchFamily="2" charset="-78"/>
              </a:rPr>
              <a:t>10</a:t>
            </a:r>
            <a:endParaRPr lang="en-US" sz="4400" b="1" dirty="0">
              <a:solidFill>
                <a:srgbClr val="FF0000"/>
              </a:solidFill>
              <a:cs typeface="PT Bold Heading" pitchFamily="2" charset="-78"/>
            </a:endParaRPr>
          </a:p>
          <a:p>
            <a:pPr marL="0" lvl="0" indent="0" algn="ctr">
              <a:buClr>
                <a:srgbClr val="0BD0D9"/>
              </a:buClr>
              <a:buNone/>
            </a:pPr>
            <a:r>
              <a:rPr lang="en-US" sz="4400" b="1" dirty="0">
                <a:solidFill>
                  <a:srgbClr val="FF0000"/>
                </a:solidFill>
                <a:cs typeface="PT Bold Heading" pitchFamily="2" charset="-78"/>
              </a:rPr>
              <a:t>Thanks a lot…….</a:t>
            </a:r>
          </a:p>
          <a:p>
            <a:pPr marL="0" lvl="0" indent="0" algn="ctr">
              <a:buClr>
                <a:srgbClr val="0BD0D9"/>
              </a:buClr>
              <a:buNone/>
            </a:pPr>
            <a:r>
              <a:rPr lang="en-US" sz="4400" b="1" dirty="0">
                <a:solidFill>
                  <a:srgbClr val="FF0000"/>
                </a:solidFill>
                <a:cs typeface="PT Bold Heading" pitchFamily="2" charset="-78"/>
              </a:rPr>
              <a:t>Dr. </a:t>
            </a:r>
            <a:r>
              <a:rPr lang="en-US" sz="4400" b="1" dirty="0" err="1">
                <a:solidFill>
                  <a:srgbClr val="FF0000"/>
                </a:solidFill>
                <a:cs typeface="PT Bold Heading" pitchFamily="2" charset="-78"/>
              </a:rPr>
              <a:t>Ghada</a:t>
            </a:r>
            <a:r>
              <a:rPr lang="en-US" sz="4400" b="1" dirty="0">
                <a:solidFill>
                  <a:srgbClr val="FF0000"/>
                </a:solidFill>
                <a:cs typeface="PT Bold Heading" pitchFamily="2" charset="-78"/>
              </a:rPr>
              <a:t> </a:t>
            </a:r>
            <a:r>
              <a:rPr lang="en-US" sz="4400" b="1" dirty="0" err="1">
                <a:solidFill>
                  <a:srgbClr val="FF0000"/>
                </a:solidFill>
                <a:cs typeface="PT Bold Heading" pitchFamily="2" charset="-78"/>
              </a:rPr>
              <a:t>Mamdouh</a:t>
            </a:r>
            <a:endParaRPr lang="en-US" sz="4400" b="1" dirty="0">
              <a:solidFill>
                <a:srgbClr val="FF0000"/>
              </a:solidFill>
              <a:cs typeface="PT Bold Heading" pitchFamily="2" charset="-78"/>
            </a:endParaRPr>
          </a:p>
          <a:p>
            <a:pPr marL="0" lvl="0" indent="0" algn="ctr">
              <a:buClr>
                <a:srgbClr val="0BD0D9"/>
              </a:buClr>
              <a:buNone/>
            </a:pPr>
            <a:r>
              <a:rPr lang="ar-EG" sz="4400" b="1" dirty="0">
                <a:solidFill>
                  <a:srgbClr val="FF0000"/>
                </a:solidFill>
                <a:cs typeface="PT Bold Heading" pitchFamily="2" charset="-78"/>
              </a:rPr>
              <a:t>للتواصل:</a:t>
            </a:r>
          </a:p>
          <a:p>
            <a:pPr marL="0" lvl="0" indent="0" algn="ctr">
              <a:buClr>
                <a:srgbClr val="0BD0D9"/>
              </a:buClr>
              <a:buNone/>
            </a:pPr>
            <a:r>
              <a:rPr lang="en-US" sz="4400" b="1" dirty="0">
                <a:solidFill>
                  <a:srgbClr val="FF0000"/>
                </a:solidFill>
                <a:cs typeface="PT Bold Heading" pitchFamily="2" charset="-78"/>
              </a:rPr>
              <a:t>Ghada420.gms@gmail.com</a:t>
            </a:r>
            <a:endParaRPr lang="ar-EG" sz="4400" b="1" dirty="0">
              <a:solidFill>
                <a:srgbClr val="FF0000"/>
              </a:solidFill>
              <a:cs typeface="PT Bold Heading" pitchFamily="2" charset="-78"/>
            </a:endParaRPr>
          </a:p>
          <a:p>
            <a:pPr lvl="0">
              <a:buClr>
                <a:srgbClr val="0BD0D9"/>
              </a:buClr>
            </a:pPr>
            <a:endParaRPr lang="en-US" dirty="0">
              <a:solidFill>
                <a:prstClr val="black"/>
              </a:solidFill>
            </a:endParaRPr>
          </a:p>
          <a:p>
            <a:pPr marL="0" lvl="0" indent="0" algn="ctr" rtl="1">
              <a:buClr>
                <a:srgbClr val="0BD0D9"/>
              </a:buClr>
              <a:buNone/>
            </a:pPr>
            <a:endParaRPr lang="ar-EG" sz="4800" b="1" dirty="0">
              <a:solidFill>
                <a:prstClr val="black"/>
              </a:solidFill>
              <a:effectLst>
                <a:outerShdw blurRad="38100" dist="38100" dir="2700000" algn="tl">
                  <a:srgbClr val="000000">
                    <a:alpha val="43137"/>
                  </a:srgbClr>
                </a:outerShdw>
              </a:effectLst>
            </a:endParaRPr>
          </a:p>
          <a:p>
            <a:pPr marL="0" indent="0" algn="just" rtl="1">
              <a:buNone/>
            </a:pPr>
            <a:endParaRPr lang="en-US" dirty="0"/>
          </a:p>
        </p:txBody>
      </p:sp>
    </p:spTree>
    <p:extLst>
      <p:ext uri="{BB962C8B-B14F-4D97-AF65-F5344CB8AC3E}">
        <p14:creationId xmlns:p14="http://schemas.microsoft.com/office/powerpoint/2010/main" val="225750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585067"/>
            <a:ext cx="8640960" cy="5940277"/>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ctr" rtl="1">
              <a:buNone/>
            </a:pPr>
            <a:r>
              <a:rPr lang="ar-EG" sz="4300" b="1" dirty="0" smtClean="0">
                <a:solidFill>
                  <a:srgbClr val="FF0000"/>
                </a:solidFill>
                <a:ea typeface="Calibri"/>
                <a:cs typeface="PT Bold Heading" pitchFamily="2" charset="-78"/>
              </a:rPr>
              <a:t>1</a:t>
            </a:r>
          </a:p>
          <a:p>
            <a:pPr marL="0" indent="0" algn="ctr" rtl="1">
              <a:buNone/>
            </a:pPr>
            <a:r>
              <a:rPr lang="ar-EG" sz="4300" b="1" dirty="0" smtClean="0">
                <a:solidFill>
                  <a:srgbClr val="FF0000"/>
                </a:solidFill>
                <a:ea typeface="Calibri"/>
                <a:cs typeface="PT Bold Heading" pitchFamily="2" charset="-78"/>
              </a:rPr>
              <a:t>مفهوم العلاقات العامة:</a:t>
            </a:r>
            <a:endParaRPr lang="en-US" sz="4300" b="1" dirty="0" smtClean="0">
              <a:solidFill>
                <a:srgbClr val="FF0000"/>
              </a:solidFill>
              <a:ea typeface="Calibri"/>
              <a:cs typeface="PT Bold Heading" pitchFamily="2" charset="-78"/>
            </a:endParaRPr>
          </a:p>
          <a:p>
            <a:pPr marL="0" indent="0" algn="justLow">
              <a:buNone/>
            </a:pPr>
            <a:endParaRPr lang="en-US" sz="1700" b="1" dirty="0" smtClean="0">
              <a:solidFill>
                <a:srgbClr val="FF0000"/>
              </a:solidFill>
              <a:ea typeface="Calibri"/>
              <a:cs typeface="PT Bold Heading" pitchFamily="2" charset="-78"/>
            </a:endParaRPr>
          </a:p>
          <a:p>
            <a:pPr marL="0" marR="0" algn="r" rtl="1">
              <a:spcBef>
                <a:spcPts val="1000"/>
              </a:spcBef>
              <a:spcAft>
                <a:spcPts val="1400"/>
              </a:spcAft>
            </a:pPr>
            <a:r>
              <a:rPr lang="ar-EG" sz="3200" b="1" cap="small" dirty="0" smtClean="0">
                <a:solidFill>
                  <a:srgbClr val="C0504D"/>
                </a:solidFill>
                <a:latin typeface="Calibri"/>
                <a:ea typeface="Calibri"/>
                <a:cs typeface="Times New Roman"/>
              </a:rPr>
              <a:t>لغة هو مفهوم يتكون من لفظين:</a:t>
            </a:r>
            <a:endParaRPr lang="en-US" sz="1800" b="1" i="1" dirty="0">
              <a:solidFill>
                <a:srgbClr val="4F81BD"/>
              </a:solidFill>
              <a:latin typeface="Calibri"/>
              <a:ea typeface="Calibri"/>
              <a:cs typeface="Arial"/>
            </a:endParaRPr>
          </a:p>
          <a:p>
            <a:pPr marL="0" marR="0" algn="justLow" rtl="1">
              <a:spcBef>
                <a:spcPts val="0"/>
              </a:spcBef>
              <a:spcAft>
                <a:spcPts val="1500"/>
              </a:spcAft>
            </a:pPr>
            <a:r>
              <a:rPr lang="ar-EG" sz="2800" b="1" kern="1400" cap="small" spc="25" dirty="0" smtClean="0">
                <a:ln w="9525" cap="rnd" cmpd="sng" algn="ctr">
                  <a:solidFill>
                    <a:srgbClr val="000000"/>
                  </a:solidFill>
                  <a:prstDash val="solid"/>
                  <a:bevel/>
                </a:ln>
                <a:solidFill>
                  <a:srgbClr val="C0504D"/>
                </a:solidFill>
                <a:latin typeface="Cambria"/>
                <a:ea typeface="Times New Roman"/>
                <a:cs typeface="Times New Roman"/>
              </a:rPr>
              <a:t>علاقات</a:t>
            </a:r>
            <a:r>
              <a:rPr lang="ar-SA" sz="2800" b="1" kern="1400" cap="small" spc="25" dirty="0" smtClean="0">
                <a:solidFill>
                  <a:srgbClr val="C0504D"/>
                </a:solidFill>
                <a:latin typeface="Cambria"/>
                <a:ea typeface="Times New Roman"/>
                <a:cs typeface="Times New Roman"/>
              </a:rPr>
              <a:t>: </a:t>
            </a:r>
            <a:r>
              <a:rPr lang="ar-SA" sz="2800" b="1" kern="1400" cap="small" spc="25" dirty="0">
                <a:solidFill>
                  <a:srgbClr val="C0504D"/>
                </a:solidFill>
                <a:latin typeface="Cambria"/>
                <a:ea typeface="Times New Roman"/>
                <a:cs typeface="Times New Roman"/>
              </a:rPr>
              <a:t>كما ورد في معجم المعاني الجامع</a:t>
            </a:r>
            <a:r>
              <a:rPr lang="ar-EG" sz="2800" b="1" kern="1400" cap="small" spc="25" dirty="0">
                <a:solidFill>
                  <a:srgbClr val="C0504D"/>
                </a:solidFill>
                <a:latin typeface="Cambria"/>
                <a:ea typeface="Times New Roman"/>
                <a:cs typeface="Times New Roman"/>
              </a:rPr>
              <a:t>: المفرد</a:t>
            </a:r>
            <a:r>
              <a:rPr lang="ar-SA" sz="2800" b="1" kern="1400" cap="small" spc="25" dirty="0">
                <a:solidFill>
                  <a:srgbClr val="C0504D"/>
                </a:solidFill>
                <a:latin typeface="Cambria"/>
                <a:ea typeface="Times New Roman"/>
                <a:cs typeface="Times New Roman"/>
              </a:rPr>
              <a:t>علاقة: اسم، الجمع: علاقات، مدير العلاقات: المسؤول عن العلاقات العامة لشركة ما. (معجم المعاني الجامع، 2010</a:t>
            </a:r>
            <a:r>
              <a:rPr lang="ar-SA" sz="2800" b="1" kern="1400" cap="small" spc="25" dirty="0" smtClean="0">
                <a:solidFill>
                  <a:srgbClr val="C0504D"/>
                </a:solidFill>
                <a:latin typeface="Cambria"/>
                <a:ea typeface="Times New Roman"/>
                <a:cs typeface="Times New Roman"/>
              </a:rPr>
              <a:t>).</a:t>
            </a:r>
            <a:endParaRPr lang="ar-EG" sz="4400" kern="1400" spc="25" dirty="0" smtClean="0">
              <a:solidFill>
                <a:srgbClr val="17365D"/>
              </a:solidFill>
              <a:latin typeface="Cambria"/>
              <a:ea typeface="Times New Roman"/>
              <a:cs typeface="Times New Roman"/>
            </a:endParaRPr>
          </a:p>
          <a:p>
            <a:pPr marL="0" marR="0" algn="justLow" rtl="1">
              <a:spcBef>
                <a:spcPts val="0"/>
              </a:spcBef>
              <a:spcAft>
                <a:spcPts val="1500"/>
              </a:spcAft>
            </a:pPr>
            <a:r>
              <a:rPr lang="ar-SA" sz="2800" b="1" kern="1400" cap="small" spc="25" dirty="0" smtClean="0">
                <a:ln w="9525" cap="rnd" cmpd="sng" algn="ctr">
                  <a:solidFill>
                    <a:srgbClr val="000000"/>
                  </a:solidFill>
                  <a:prstDash val="solid"/>
                  <a:bevel/>
                </a:ln>
                <a:solidFill>
                  <a:srgbClr val="C0504D"/>
                </a:solidFill>
                <a:latin typeface="Cambria"/>
                <a:ea typeface="Times New Roman"/>
                <a:cs typeface="Times New Roman"/>
              </a:rPr>
              <a:t>عامة</a:t>
            </a:r>
            <a:r>
              <a:rPr lang="ar-SA" sz="2800" b="1" kern="1400" cap="small" spc="25" dirty="0">
                <a:ln w="9525" cap="rnd" cmpd="sng" algn="ctr">
                  <a:solidFill>
                    <a:srgbClr val="000000"/>
                  </a:solidFill>
                  <a:prstDash val="solid"/>
                  <a:bevel/>
                </a:ln>
                <a:solidFill>
                  <a:srgbClr val="C0504D"/>
                </a:solidFill>
                <a:latin typeface="Cambria"/>
                <a:ea typeface="Times New Roman"/>
                <a:cs typeface="Times New Roman"/>
              </a:rPr>
              <a:t>: </a:t>
            </a:r>
            <a:r>
              <a:rPr lang="ar-SA" sz="2800" b="1" cap="small" spc="25" dirty="0">
                <a:solidFill>
                  <a:srgbClr val="C0504D"/>
                </a:solidFill>
                <a:latin typeface="Calibri"/>
                <a:ea typeface="Calibri"/>
                <a:cs typeface="Times New Roman"/>
              </a:rPr>
              <a:t>حسب المعجم السابق، عامّ: اسم فاعل مِنْ عَم، الْعَامُّ : مَا </a:t>
            </a:r>
            <a:r>
              <a:rPr lang="ar-SA" sz="2800" b="1" cap="small" spc="25" dirty="0" err="1">
                <a:solidFill>
                  <a:srgbClr val="C0504D"/>
                </a:solidFill>
                <a:latin typeface="Calibri"/>
                <a:ea typeface="Calibri"/>
                <a:cs typeface="Times New Roman"/>
              </a:rPr>
              <a:t>يَعْتَقِدُهُ</a:t>
            </a:r>
            <a:r>
              <a:rPr lang="ar-SA" sz="2800" b="1" cap="small" spc="25" dirty="0">
                <a:solidFill>
                  <a:srgbClr val="C0504D"/>
                </a:solidFill>
                <a:latin typeface="Calibri"/>
                <a:ea typeface="Calibri"/>
                <a:cs typeface="Times New Roman"/>
              </a:rPr>
              <a:t> الْجُمْهُورُ، الْمَرَافِقُ الْعَامةُ : الْمَرَافِق العمومية، قَدمَ أَ فكَاراً </a:t>
            </a:r>
            <a:r>
              <a:rPr lang="ar-SA" sz="2800" b="1" cap="small" spc="25" dirty="0" smtClean="0">
                <a:solidFill>
                  <a:srgbClr val="C0504D"/>
                </a:solidFill>
                <a:latin typeface="Calibri"/>
                <a:ea typeface="Calibri"/>
                <a:cs typeface="Times New Roman"/>
              </a:rPr>
              <a:t>عامة</a:t>
            </a:r>
            <a:r>
              <a:rPr lang="ar-EG" sz="2800" b="1" cap="small" spc="25" dirty="0" smtClean="0">
                <a:solidFill>
                  <a:srgbClr val="C0504D"/>
                </a:solidFill>
                <a:latin typeface="Calibri"/>
                <a:ea typeface="Calibri"/>
                <a:cs typeface="Times New Roman"/>
              </a:rPr>
              <a:t>.</a:t>
            </a:r>
            <a:endParaRPr lang="en-US" dirty="0"/>
          </a:p>
        </p:txBody>
      </p:sp>
    </p:spTree>
    <p:extLst>
      <p:ext uri="{BB962C8B-B14F-4D97-AF65-F5344CB8AC3E}">
        <p14:creationId xmlns:p14="http://schemas.microsoft.com/office/powerpoint/2010/main" val="402338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179512" y="332656"/>
            <a:ext cx="8712968" cy="6311583"/>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marL="0" indent="0" algn="ctr" rtl="1">
              <a:lnSpc>
                <a:spcPct val="120000"/>
              </a:lnSpc>
              <a:buNone/>
            </a:pPr>
            <a:r>
              <a:rPr lang="ar-EG" sz="4300" b="1" dirty="0" smtClean="0">
                <a:solidFill>
                  <a:srgbClr val="FF0000"/>
                </a:solidFill>
                <a:ea typeface="Calibri"/>
                <a:cs typeface="PT Bold Heading" pitchFamily="2" charset="-78"/>
              </a:rPr>
              <a:t>2</a:t>
            </a:r>
          </a:p>
          <a:p>
            <a:pPr marL="0" marR="0" algn="r" rtl="1">
              <a:spcBef>
                <a:spcPts val="0"/>
              </a:spcBef>
              <a:spcAft>
                <a:spcPts val="1500"/>
              </a:spcAft>
            </a:pPr>
            <a:r>
              <a:rPr lang="ar-SA" sz="4800" b="1" u="sng" kern="1400" cap="small" spc="25" dirty="0">
                <a:solidFill>
                  <a:srgbClr val="C0504D"/>
                </a:solidFill>
                <a:latin typeface="Cambria"/>
                <a:ea typeface="Times New Roman"/>
                <a:cs typeface="Times New Roman"/>
              </a:rPr>
              <a:t>يتضمن مصطلح العلاقات العامة مفهومين هما:</a:t>
            </a:r>
            <a:endParaRPr lang="en-US" sz="6600" kern="1400" spc="25" dirty="0">
              <a:solidFill>
                <a:srgbClr val="17365D"/>
              </a:solidFill>
              <a:latin typeface="Cambria"/>
              <a:ea typeface="Times New Roman"/>
              <a:cs typeface="Times New Roman"/>
            </a:endParaRPr>
          </a:p>
          <a:p>
            <a:pPr marL="342900" marR="0" lvl="0" indent="-342900" algn="justLow" rtl="1">
              <a:lnSpc>
                <a:spcPct val="130000"/>
              </a:lnSpc>
              <a:spcBef>
                <a:spcPts val="0"/>
              </a:spcBef>
              <a:spcAft>
                <a:spcPts val="0"/>
              </a:spcAft>
              <a:buFont typeface="+mj-lt"/>
              <a:buAutoNum type="arabicPeriod"/>
            </a:pPr>
            <a:r>
              <a:rPr lang="ar-SA" sz="4400" b="1" dirty="0">
                <a:latin typeface="Calibri"/>
                <a:ea typeface="Calibri"/>
                <a:cs typeface="Times New Roman"/>
              </a:rPr>
              <a:t>العلاقات: وتعني عملية الصلة والاتصال والتفاعل بين فردين أو اكثر أو  بين مؤسسة وجمهورها اي ضرورة وجود اتجاهين لهذه الصلة </a:t>
            </a:r>
            <a:r>
              <a:rPr lang="ar-EG" sz="4400" b="1" dirty="0" smtClean="0">
                <a:latin typeface="Calibri"/>
                <a:ea typeface="Calibri"/>
                <a:cs typeface="Times New Roman"/>
              </a:rPr>
              <a:t>أ</a:t>
            </a:r>
            <a:r>
              <a:rPr lang="ar-SA" sz="4400" b="1" dirty="0" smtClean="0">
                <a:latin typeface="Calibri"/>
                <a:ea typeface="Calibri"/>
                <a:cs typeface="Times New Roman"/>
              </a:rPr>
              <a:t>و </a:t>
            </a:r>
            <a:r>
              <a:rPr lang="ar-SA" sz="4400" b="1" dirty="0">
                <a:latin typeface="Calibri"/>
                <a:ea typeface="Calibri"/>
                <a:cs typeface="Times New Roman"/>
              </a:rPr>
              <a:t>طرفين </a:t>
            </a:r>
            <a:r>
              <a:rPr lang="ar-SA" sz="4400" b="1" dirty="0" smtClean="0">
                <a:latin typeface="Calibri"/>
                <a:ea typeface="Calibri"/>
                <a:cs typeface="Times New Roman"/>
              </a:rPr>
              <a:t>اثنين.</a:t>
            </a:r>
            <a:endParaRPr lang="ar-EG" sz="3200" dirty="0" smtClean="0">
              <a:latin typeface="Calibri"/>
              <a:ea typeface="Calibri"/>
              <a:cs typeface="Arial"/>
            </a:endParaRPr>
          </a:p>
          <a:p>
            <a:pPr marL="342900" marR="0" lvl="0" indent="-342900" algn="justLow" rtl="1">
              <a:lnSpc>
                <a:spcPct val="130000"/>
              </a:lnSpc>
              <a:spcBef>
                <a:spcPts val="0"/>
              </a:spcBef>
              <a:spcAft>
                <a:spcPts val="0"/>
              </a:spcAft>
              <a:buFont typeface="+mj-lt"/>
              <a:buAutoNum type="arabicPeriod"/>
            </a:pPr>
            <a:r>
              <a:rPr lang="ar-SA" sz="4400" b="1" dirty="0" smtClean="0">
                <a:ea typeface="Calibri"/>
                <a:cs typeface="Times New Roman"/>
              </a:rPr>
              <a:t>العامة</a:t>
            </a:r>
            <a:r>
              <a:rPr lang="ar-SA" sz="4400" b="1" dirty="0">
                <a:ea typeface="Calibri"/>
                <a:cs typeface="Times New Roman"/>
              </a:rPr>
              <a:t>: وهي صفة للمفهوم الأول وتعني كل جماعة أو شريحة من  المجتمع أو نوع من الجمهور.</a:t>
            </a:r>
            <a:endParaRPr lang="ar-EG" sz="4300" b="1" dirty="0" smtClean="0">
              <a:solidFill>
                <a:srgbClr val="FF0000"/>
              </a:solidFill>
              <a:ea typeface="Calibri"/>
              <a:cs typeface="PT Bold Heading" pitchFamily="2" charset="-78"/>
            </a:endParaRPr>
          </a:p>
        </p:txBody>
      </p:sp>
    </p:spTree>
    <p:extLst>
      <p:ext uri="{BB962C8B-B14F-4D97-AF65-F5344CB8AC3E}">
        <p14:creationId xmlns:p14="http://schemas.microsoft.com/office/powerpoint/2010/main" val="99420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404664"/>
            <a:ext cx="8640960" cy="6192688"/>
          </a:xfrm>
        </p:spPr>
        <p:style>
          <a:lnRef idx="1">
            <a:schemeClr val="accent5"/>
          </a:lnRef>
          <a:fillRef idx="2">
            <a:schemeClr val="accent5"/>
          </a:fillRef>
          <a:effectRef idx="1">
            <a:schemeClr val="accent5"/>
          </a:effectRef>
          <a:fontRef idx="minor">
            <a:schemeClr val="dk1"/>
          </a:fontRef>
        </p:style>
        <p:txBody>
          <a:bodyPr>
            <a:normAutofit/>
          </a:bodyPr>
          <a:lstStyle/>
          <a:p>
            <a:pPr marL="0" lvl="0" indent="0" algn="ctr" rtl="1">
              <a:lnSpc>
                <a:spcPct val="120000"/>
              </a:lnSpc>
              <a:spcBef>
                <a:spcPts val="0"/>
              </a:spcBef>
              <a:buNone/>
            </a:pPr>
            <a:r>
              <a:rPr lang="ar-EG" sz="3600" b="1" dirty="0" smtClean="0">
                <a:solidFill>
                  <a:srgbClr val="FF0000"/>
                </a:solidFill>
                <a:ea typeface="Calibri"/>
                <a:cs typeface="PT Bold Heading" pitchFamily="2" charset="-78"/>
              </a:rPr>
              <a:t>3</a:t>
            </a:r>
          </a:p>
          <a:p>
            <a:pPr algn="justLow" rtl="1"/>
            <a:r>
              <a:rPr lang="ar-SA" sz="2800" b="1" dirty="0">
                <a:ea typeface="Calibri"/>
                <a:cs typeface="Times New Roman"/>
              </a:rPr>
              <a:t>العلاقات العامة كوظيفة: قد عرفتها الجمعية الدولية للعلاقات العامة بأنها: الوظيفة المستمرة، والمخططة للإدارة، والتي تسعى بها المؤسسات باختلاف أنواعها وأوجه نشاطها إلى كسب التفاهم والتعاطف، وتأييد الجماهير الداخلية والخارجية، والحفاظ على استمرارها، وذلك بدراسة الرأي العام وقياسه والتأكد من توافقه مع سياسات </a:t>
            </a:r>
            <a:r>
              <a:rPr lang="ar-SA" sz="2800" b="1" dirty="0" smtClean="0">
                <a:ea typeface="Calibri"/>
                <a:cs typeface="Times New Roman"/>
              </a:rPr>
              <a:t>المؤسسة.</a:t>
            </a:r>
            <a:endParaRPr lang="ar-EG" b="1" dirty="0">
              <a:ea typeface="Calibri"/>
              <a:cs typeface="Times New Roman"/>
            </a:endParaRPr>
          </a:p>
          <a:p>
            <a:pPr algn="justLow" rtl="1"/>
            <a:r>
              <a:rPr lang="ar-SA" sz="2800" b="1" dirty="0" smtClean="0">
                <a:latin typeface="Calibri"/>
                <a:ea typeface="Calibri"/>
                <a:cs typeface="Times New Roman"/>
              </a:rPr>
              <a:t>العلاقات </a:t>
            </a:r>
            <a:r>
              <a:rPr lang="ar-SA" sz="2800" b="1" dirty="0">
                <a:latin typeface="Calibri"/>
                <a:ea typeface="Calibri"/>
                <a:cs typeface="Times New Roman"/>
              </a:rPr>
              <a:t>العامة كفن وعلم: ممارسة العلاقات العامة هي فن وعلم لتحليل الاتجاهات، وتوقع نتائجها ونصح وإرشاد قادة المنظمات، وتطبيق برامج تنفيذية مخططة، والتي سوف تخدم كلا المنظمة والمصلحة العامة</a:t>
            </a:r>
            <a:r>
              <a:rPr lang="ar-SA" sz="2800" b="1" dirty="0" smtClean="0">
                <a:latin typeface="Calibri"/>
                <a:ea typeface="Calibri"/>
                <a:cs typeface="Times New Roman"/>
              </a:rPr>
              <a:t>".</a:t>
            </a:r>
            <a:endParaRPr lang="en-US" sz="1800" dirty="0">
              <a:latin typeface="Calibri"/>
              <a:ea typeface="Calibri"/>
              <a:cs typeface="Times New Roman"/>
            </a:endParaRPr>
          </a:p>
          <a:p>
            <a:pPr algn="justLow" rtl="1"/>
            <a:r>
              <a:rPr lang="ar-SA" sz="2800" b="1" dirty="0">
                <a:ea typeface="Calibri"/>
                <a:cs typeface="Times New Roman"/>
              </a:rPr>
              <a:t>تعرفها جمعية العلاقات الأمريكية بأنها: نشاط أي صناعة أو اتحاد أو مهنة أو أي منشأة أخرى في بناء وتدعيم علاقات سليمة منتجة بينها وبين فئة من الجمهور </a:t>
            </a:r>
            <a:r>
              <a:rPr lang="ar-SA" sz="2800" b="1" dirty="0" err="1">
                <a:ea typeface="Calibri"/>
                <a:cs typeface="Times New Roman"/>
              </a:rPr>
              <a:t>کالعملاء</a:t>
            </a:r>
            <a:r>
              <a:rPr lang="ar-SA" sz="2800" b="1" dirty="0">
                <a:ea typeface="Calibri"/>
                <a:cs typeface="Times New Roman"/>
              </a:rPr>
              <a:t> أو الموظفين أو المساهمين أو الجمهور بوجه عام</a:t>
            </a:r>
            <a:endParaRPr lang="en-US" dirty="0"/>
          </a:p>
        </p:txBody>
      </p:sp>
    </p:spTree>
    <p:extLst>
      <p:ext uri="{BB962C8B-B14F-4D97-AF65-F5344CB8AC3E}">
        <p14:creationId xmlns:p14="http://schemas.microsoft.com/office/powerpoint/2010/main" val="163391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323850" y="404813"/>
            <a:ext cx="8496300" cy="6119812"/>
          </a:xfrm>
        </p:spPr>
        <p:style>
          <a:lnRef idx="1">
            <a:schemeClr val="accent5"/>
          </a:lnRef>
          <a:fillRef idx="2">
            <a:schemeClr val="accent5"/>
          </a:fillRef>
          <a:effectRef idx="1">
            <a:schemeClr val="accent5"/>
          </a:effectRef>
          <a:fontRef idx="minor">
            <a:schemeClr val="dk1"/>
          </a:fontRef>
        </p:style>
        <p:txBody>
          <a:bodyPr>
            <a:noAutofit/>
          </a:bodyPr>
          <a:lstStyle/>
          <a:p>
            <a:pPr marL="0" indent="0" algn="ctr" rtl="1">
              <a:buNone/>
            </a:pPr>
            <a:r>
              <a:rPr lang="ar-EG" sz="3600" b="1" dirty="0" smtClean="0">
                <a:solidFill>
                  <a:srgbClr val="FF0000"/>
                </a:solidFill>
                <a:cs typeface="+mj-cs"/>
              </a:rPr>
              <a:t>4</a:t>
            </a:r>
          </a:p>
          <a:p>
            <a:pPr algn="justLow" rtl="1">
              <a:spcBef>
                <a:spcPts val="0"/>
              </a:spcBef>
            </a:pPr>
            <a:r>
              <a:rPr lang="ar-SA" sz="3600" b="1" dirty="0">
                <a:latin typeface="Calibri"/>
                <a:ea typeface="Calibri"/>
                <a:cs typeface="Times New Roman"/>
              </a:rPr>
              <a:t>يعرفها معهد العلاقات العامة البريطاني بأنها: الجهود الإدارية المرسومة المستمرة التي تهدف إلى إقامة وتدعيم تفاهم متبادل بين أي هيئة وجمهوره</a:t>
            </a:r>
            <a:r>
              <a:rPr lang="ar-EG" sz="3600" b="1" dirty="0">
                <a:latin typeface="Calibri"/>
                <a:ea typeface="Calibri"/>
                <a:cs typeface="Times New Roman"/>
              </a:rPr>
              <a:t>ا</a:t>
            </a:r>
            <a:r>
              <a:rPr lang="ar-SA" sz="3600" b="1" dirty="0" smtClean="0">
                <a:latin typeface="Calibri"/>
                <a:ea typeface="Calibri"/>
                <a:cs typeface="Times New Roman"/>
              </a:rPr>
              <a:t>.</a:t>
            </a:r>
            <a:endParaRPr lang="ar-EG" sz="3600" b="1" dirty="0" smtClean="0">
              <a:latin typeface="Calibri"/>
              <a:ea typeface="Calibri"/>
              <a:cs typeface="Times New Roman"/>
            </a:endParaRPr>
          </a:p>
          <a:p>
            <a:pPr algn="justLow" rtl="1">
              <a:spcBef>
                <a:spcPts val="0"/>
              </a:spcBef>
            </a:pPr>
            <a:r>
              <a:rPr lang="ar-SA" sz="3600" b="1" dirty="0">
                <a:ea typeface="Calibri"/>
                <a:cs typeface="Times New Roman"/>
              </a:rPr>
              <a:t>تعرفها دائرة المعارف البريطانية بأنها: عبارة عن مظاهر النشاط المتصلة بتفسير وتحسين الصلة أو العلاقة بين هيئة ما سواء كانت هذه الهيئة ذات شخصية اعتبارية أو ذات صفة فردية أو يملكها فرد واحد وبين جمهور له ارتباط أو اتصال بهذه </a:t>
            </a:r>
            <a:r>
              <a:rPr lang="ar-SA" sz="3600" b="1" dirty="0" smtClean="0">
                <a:ea typeface="Calibri"/>
                <a:cs typeface="Times New Roman"/>
              </a:rPr>
              <a:t>المؤسسة</a:t>
            </a:r>
            <a:r>
              <a:rPr lang="ar-EG" sz="3600" b="1" dirty="0" smtClean="0">
                <a:ea typeface="Calibri"/>
                <a:cs typeface="Times New Roman"/>
              </a:rPr>
              <a:t>.</a:t>
            </a:r>
            <a:endParaRPr lang="ar-EG" sz="3600" b="1" dirty="0" smtClean="0">
              <a:latin typeface="Calibri"/>
              <a:ea typeface="Calibri"/>
              <a:cs typeface="Times New Roman"/>
            </a:endParaRPr>
          </a:p>
          <a:p>
            <a:pPr marL="342900" marR="0" lvl="0" indent="-342900" algn="justLow" rtl="1">
              <a:spcBef>
                <a:spcPts val="0"/>
              </a:spcBef>
              <a:spcAft>
                <a:spcPts val="0"/>
              </a:spcAft>
              <a:buFont typeface="+mj-lt"/>
              <a:buAutoNum type="arabicPeriod"/>
            </a:pPr>
            <a:endParaRPr lang="en-US" sz="2400" dirty="0">
              <a:latin typeface="Calibri"/>
              <a:ea typeface="Calibri"/>
              <a:cs typeface="Times New Roman"/>
            </a:endParaRPr>
          </a:p>
          <a:p>
            <a:pPr marL="0" indent="0" algn="ctr" rtl="1">
              <a:buNone/>
            </a:pPr>
            <a:endParaRPr lang="en-US" sz="3600" b="1" dirty="0">
              <a:solidFill>
                <a:srgbClr val="FF0000"/>
              </a:solidFill>
              <a:cs typeface="PT Bold Heading" pitchFamily="2" charset="-78"/>
            </a:endParaRPr>
          </a:p>
        </p:txBody>
      </p:sp>
    </p:spTree>
    <p:extLst>
      <p:ext uri="{BB962C8B-B14F-4D97-AF65-F5344CB8AC3E}">
        <p14:creationId xmlns:p14="http://schemas.microsoft.com/office/powerpoint/2010/main" val="341226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737320"/>
            <a:ext cx="8568952" cy="612068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ctr" rtl="1">
              <a:buNone/>
            </a:pPr>
            <a:r>
              <a:rPr lang="ar-EG" sz="3200" b="1" dirty="0" smtClean="0">
                <a:solidFill>
                  <a:srgbClr val="FF0000"/>
                </a:solidFill>
                <a:cs typeface="PT Bold Heading" pitchFamily="2" charset="-78"/>
              </a:rPr>
              <a:t>5</a:t>
            </a:r>
            <a:endParaRPr lang="ar-EG" sz="3600" b="1" dirty="0">
              <a:cs typeface="PT Bold Heading" pitchFamily="2" charset="-78"/>
            </a:endParaRPr>
          </a:p>
          <a:p>
            <a:pPr marL="0" marR="0" algn="r" rtl="1">
              <a:spcBef>
                <a:spcPts val="0"/>
              </a:spcBef>
              <a:spcAft>
                <a:spcPts val="1500"/>
              </a:spcAft>
            </a:pPr>
            <a:r>
              <a:rPr lang="ar-SA" sz="3200" b="1" kern="1400" spc="25" dirty="0">
                <a:solidFill>
                  <a:srgbClr val="17365D"/>
                </a:solidFill>
                <a:latin typeface="Cambria"/>
                <a:ea typeface="Times New Roman"/>
                <a:cs typeface="Times New Roman"/>
              </a:rPr>
              <a:t>بعض التعريفات </a:t>
            </a:r>
            <a:r>
              <a:rPr lang="ar-SA" sz="3200" b="1" kern="1400" spc="25" dirty="0" smtClean="0">
                <a:solidFill>
                  <a:srgbClr val="17365D"/>
                </a:solidFill>
                <a:latin typeface="Cambria"/>
                <a:ea typeface="Times New Roman"/>
                <a:cs typeface="Times New Roman"/>
              </a:rPr>
              <a:t>الأجنبية</a:t>
            </a:r>
            <a:r>
              <a:rPr lang="ar-EG" sz="3200" b="1" kern="1400" spc="25" dirty="0" smtClean="0">
                <a:solidFill>
                  <a:srgbClr val="17365D"/>
                </a:solidFill>
                <a:latin typeface="Cambria"/>
                <a:ea typeface="Times New Roman"/>
                <a:cs typeface="Times New Roman"/>
              </a:rPr>
              <a:t> للعلاقات العامة</a:t>
            </a:r>
            <a:r>
              <a:rPr lang="ar-SA" sz="3200" b="1" kern="1400" spc="25" dirty="0" smtClean="0">
                <a:solidFill>
                  <a:srgbClr val="17365D"/>
                </a:solidFill>
                <a:latin typeface="Cambria"/>
                <a:ea typeface="Times New Roman"/>
                <a:cs typeface="Times New Roman"/>
              </a:rPr>
              <a:t>:</a:t>
            </a:r>
            <a:endParaRPr lang="en-US" sz="4400" kern="1400" spc="25" dirty="0">
              <a:solidFill>
                <a:srgbClr val="17365D"/>
              </a:solidFill>
              <a:latin typeface="Cambria"/>
              <a:ea typeface="Times New Roman"/>
              <a:cs typeface="Times New Roman"/>
            </a:endParaRPr>
          </a:p>
          <a:p>
            <a:pPr marL="342900" marR="0" lvl="0" indent="-342900" algn="justLow" rtl="1">
              <a:lnSpc>
                <a:spcPct val="130000"/>
              </a:lnSpc>
              <a:spcBef>
                <a:spcPts val="0"/>
              </a:spcBef>
              <a:spcAft>
                <a:spcPts val="0"/>
              </a:spcAft>
              <a:buFont typeface="+mj-lt"/>
              <a:buAutoNum type="arabicPeriod"/>
            </a:pPr>
            <a:r>
              <a:rPr lang="ar-SA" sz="2800" b="1" dirty="0">
                <a:latin typeface="Calibri"/>
                <a:ea typeface="Calibri"/>
                <a:cs typeface="Times New Roman"/>
              </a:rPr>
              <a:t>عرفها "جون </a:t>
            </a:r>
            <a:r>
              <a:rPr lang="ar-SA" sz="2800" b="1" dirty="0" err="1">
                <a:latin typeface="Calibri"/>
                <a:ea typeface="Calibri"/>
                <a:cs typeface="Times New Roman"/>
              </a:rPr>
              <a:t>مارستون</a:t>
            </a:r>
            <a:r>
              <a:rPr lang="ar-SA" sz="2800" b="1" dirty="0">
                <a:latin typeface="Calibri"/>
                <a:ea typeface="Calibri"/>
                <a:cs typeface="Times New Roman"/>
              </a:rPr>
              <a:t>" </a:t>
            </a:r>
            <a:r>
              <a:rPr lang="ar-SA" sz="2800" b="1" dirty="0" smtClean="0">
                <a:latin typeface="Calibri"/>
                <a:ea typeface="Calibri"/>
                <a:cs typeface="Times New Roman"/>
              </a:rPr>
              <a:t>هي</a:t>
            </a:r>
            <a:r>
              <a:rPr lang="ar-SA" sz="2800" b="1" dirty="0">
                <a:latin typeface="Calibri"/>
                <a:ea typeface="Calibri"/>
                <a:cs typeface="Times New Roman"/>
              </a:rPr>
              <a:t>: «النشاط الإداري الذي يزن تصرفات الجمهور ويحدد السياسات والأعمال التي </a:t>
            </a:r>
            <a:r>
              <a:rPr lang="ar-SA" sz="2800" b="1" dirty="0" err="1">
                <a:latin typeface="Calibri"/>
                <a:ea typeface="Calibri"/>
                <a:cs typeface="Times New Roman"/>
              </a:rPr>
              <a:t>تتوائم</a:t>
            </a:r>
            <a:r>
              <a:rPr lang="ar-SA" sz="2800" b="1" dirty="0">
                <a:latin typeface="Calibri"/>
                <a:ea typeface="Calibri"/>
                <a:cs typeface="Times New Roman"/>
              </a:rPr>
              <a:t> مع رغباته ومصالحه ثم وضع البرامج والأعمال التي تؤدي إلى قبول الجمهور وتفهمه للمؤسسة.</a:t>
            </a:r>
            <a:endParaRPr lang="en-US" sz="1800" dirty="0">
              <a:latin typeface="Calibri"/>
              <a:ea typeface="Calibri"/>
              <a:cs typeface="Arial"/>
            </a:endParaRPr>
          </a:p>
          <a:p>
            <a:pPr marL="342900" marR="0" lvl="0" indent="-342900" algn="justLow" rtl="1">
              <a:lnSpc>
                <a:spcPct val="130000"/>
              </a:lnSpc>
              <a:spcBef>
                <a:spcPts val="0"/>
              </a:spcBef>
              <a:spcAft>
                <a:spcPts val="0"/>
              </a:spcAft>
              <a:buFont typeface="+mj-lt"/>
              <a:buAutoNum type="arabicPeriod"/>
            </a:pPr>
            <a:r>
              <a:rPr lang="ar-SA" sz="2800" b="1" dirty="0">
                <a:latin typeface="Calibri"/>
                <a:ea typeface="Calibri"/>
                <a:cs typeface="Times New Roman"/>
              </a:rPr>
              <a:t>عرفها "</a:t>
            </a:r>
            <a:r>
              <a:rPr lang="ar-SA" sz="2800" b="1" dirty="0" err="1">
                <a:latin typeface="Calibri"/>
                <a:ea typeface="Calibri"/>
                <a:cs typeface="Times New Roman"/>
              </a:rPr>
              <a:t>میلتون</a:t>
            </a:r>
            <a:r>
              <a:rPr lang="ar-SA" sz="2800" b="1" dirty="0">
                <a:latin typeface="Calibri"/>
                <a:ea typeface="Calibri"/>
                <a:cs typeface="Times New Roman"/>
              </a:rPr>
              <a:t>" بأنها: «الأداء الصادق والإعلام عنه»..</a:t>
            </a:r>
            <a:endParaRPr lang="en-US" sz="1800" dirty="0">
              <a:latin typeface="Calibri"/>
              <a:ea typeface="Calibri"/>
              <a:cs typeface="Arial"/>
            </a:endParaRPr>
          </a:p>
          <a:p>
            <a:pPr marL="342900" marR="0" lvl="0" indent="-342900" algn="justLow" rtl="1">
              <a:lnSpc>
                <a:spcPct val="130000"/>
              </a:lnSpc>
              <a:spcBef>
                <a:spcPts val="0"/>
              </a:spcBef>
              <a:spcAft>
                <a:spcPts val="0"/>
              </a:spcAft>
              <a:buFont typeface="+mj-lt"/>
              <a:buAutoNum type="arabicPeriod"/>
            </a:pPr>
            <a:r>
              <a:rPr lang="ar-SA" sz="2800" b="1" dirty="0">
                <a:latin typeface="Calibri"/>
                <a:ea typeface="Calibri"/>
                <a:cs typeface="Times New Roman"/>
              </a:rPr>
              <a:t>أما "ادوارد </a:t>
            </a:r>
            <a:r>
              <a:rPr lang="ar-SA" sz="2800" b="1" dirty="0" err="1">
                <a:latin typeface="Calibri"/>
                <a:ea typeface="Calibri"/>
                <a:cs typeface="Times New Roman"/>
              </a:rPr>
              <a:t>بييرين</a:t>
            </a:r>
            <a:r>
              <a:rPr lang="ar-SA" sz="2800" b="1" dirty="0">
                <a:latin typeface="Calibri"/>
                <a:ea typeface="Calibri"/>
                <a:cs typeface="Times New Roman"/>
              </a:rPr>
              <a:t>" فقد عرف العلاقات العامة بأنها: (محاولة كسب تأييد الرأي العام لنشاط أو قضية أو حركة أو مؤسسة وذلك عن طريق الإعلام والإقناع والتكييف).</a:t>
            </a:r>
            <a:endParaRPr lang="en-US" sz="1800" dirty="0">
              <a:latin typeface="Calibri"/>
              <a:ea typeface="Calibri"/>
              <a:cs typeface="Arial"/>
            </a:endParaRPr>
          </a:p>
          <a:p>
            <a:pPr marL="0" marR="0" lvl="0" indent="0" algn="justLow" rtl="1">
              <a:spcBef>
                <a:spcPts val="0"/>
              </a:spcBef>
              <a:spcAft>
                <a:spcPts val="0"/>
              </a:spcAft>
              <a:buNone/>
            </a:pPr>
            <a:endParaRPr lang="ar-EG" dirty="0" smtClean="0">
              <a:solidFill>
                <a:srgbClr val="FF0000"/>
              </a:solidFill>
            </a:endParaRPr>
          </a:p>
        </p:txBody>
      </p:sp>
    </p:spTree>
    <p:extLst>
      <p:ext uri="{BB962C8B-B14F-4D97-AF65-F5344CB8AC3E}">
        <p14:creationId xmlns:p14="http://schemas.microsoft.com/office/powerpoint/2010/main" val="16014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548680"/>
            <a:ext cx="8363272" cy="5904656"/>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rtl="1">
              <a:buNone/>
            </a:pPr>
            <a:r>
              <a:rPr lang="ar-EG" sz="2800" b="1" dirty="0" smtClean="0">
                <a:solidFill>
                  <a:srgbClr val="FF0000"/>
                </a:solidFill>
              </a:rPr>
              <a:t>6</a:t>
            </a:r>
          </a:p>
          <a:p>
            <a:pPr marL="0" indent="0" algn="just" rtl="1">
              <a:buNone/>
            </a:pPr>
            <a:r>
              <a:rPr lang="ar-EG" sz="2800" b="1" dirty="0" smtClean="0"/>
              <a:t>4. ويعرف </a:t>
            </a:r>
            <a:r>
              <a:rPr lang="ar-EG" sz="2800" b="1" dirty="0"/>
              <a:t>"دون" العلاقات العامة بأنها (وظيفة الإدارة المخططة التي  ترمي إلى الإنشاء والمحافظة على خطوط مفتوحة ومتبادلة للفهم والقبول والتعاون بين المؤسسة وجماهيرها، مستخدمة في ذلك اتصالات ذات اتجاهين لتحقيق التناغم والترابط بين حاجات ومصالح المؤسسات وحاجات ومصالح الجماهير التي تربطها بالمؤسسة (مصالح واهتمامات معينة).</a:t>
            </a:r>
          </a:p>
          <a:p>
            <a:pPr marL="0" indent="0" algn="just" rtl="1">
              <a:buNone/>
            </a:pPr>
            <a:r>
              <a:rPr lang="ar-EG" sz="2800" b="1" dirty="0" smtClean="0"/>
              <a:t>5. ويعرف </a:t>
            </a:r>
            <a:r>
              <a:rPr lang="ar-EG" sz="2800" b="1" dirty="0"/>
              <a:t>الفرنسي "</a:t>
            </a:r>
            <a:r>
              <a:rPr lang="ar-EG" sz="2800" b="1" dirty="0" err="1"/>
              <a:t>ساليرون</a:t>
            </a:r>
            <a:r>
              <a:rPr lang="ar-EG" sz="2800" b="1" dirty="0"/>
              <a:t>" العلاقات العامة بأنها (مجموعة من الوسائل التي تستخدمها المؤسسات لخلق جو من الثقة لدى المواطنين والعمال وفي البيئات التي على علاقة معها، ومع الجمهور بشكل عام في سبيل مساندة نشاطها، وتسهيل تطويرها وتنتهي إلى مجموعة متناسقة من العلاقات الاجتماعية يوحدها النشاط الاقتصادي في جو من النزاهة والحقيقة).</a:t>
            </a:r>
          </a:p>
          <a:p>
            <a:pPr marL="0" indent="0" algn="just" rtl="1">
              <a:buNone/>
            </a:pPr>
            <a:endParaRPr lang="en-US" sz="2800" b="1" dirty="0"/>
          </a:p>
        </p:txBody>
      </p:sp>
    </p:spTree>
    <p:extLst>
      <p:ext uri="{BB962C8B-B14F-4D97-AF65-F5344CB8AC3E}">
        <p14:creationId xmlns:p14="http://schemas.microsoft.com/office/powerpoint/2010/main" val="1218525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404664"/>
            <a:ext cx="8496944" cy="6336704"/>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rtl="1">
              <a:buNone/>
            </a:pPr>
            <a:r>
              <a:rPr lang="en-US" sz="3600" b="1" dirty="0" smtClean="0">
                <a:solidFill>
                  <a:srgbClr val="FF0000"/>
                </a:solidFill>
              </a:rPr>
              <a:t>7</a:t>
            </a:r>
          </a:p>
          <a:p>
            <a:pPr marL="0" indent="0" algn="just" rtl="1">
              <a:buNone/>
            </a:pPr>
            <a:r>
              <a:rPr lang="ar-EG" sz="3600" b="1" dirty="0" smtClean="0"/>
              <a:t>بعض </a:t>
            </a:r>
            <a:r>
              <a:rPr lang="ar-EG" sz="3600" b="1" dirty="0"/>
              <a:t>التعريفات العربية</a:t>
            </a:r>
            <a:r>
              <a:rPr lang="ar-EG" sz="3600" b="1" dirty="0" smtClean="0"/>
              <a:t>:</a:t>
            </a:r>
            <a:endParaRPr lang="ar-EG" b="1" dirty="0"/>
          </a:p>
          <a:p>
            <a:pPr marL="0" indent="0" algn="just" rtl="1">
              <a:buNone/>
            </a:pPr>
            <a:r>
              <a:rPr lang="ar-EG" b="1" dirty="0" smtClean="0"/>
              <a:t>1.فيرى </a:t>
            </a:r>
            <a:r>
              <a:rPr lang="ar-EG" b="1" dirty="0"/>
              <a:t>الدكتور إبراهيم إمام بأنها (فن معاملة الناس والفوز بثقتهم وتأييدهم ومعنى ذلك ببساطة كسب ( رضا الناس بحسن المعاملة الصادرة عن صدق وإيمان بقيمة الإنسان والمجتمع).</a:t>
            </a:r>
          </a:p>
          <a:p>
            <a:pPr marL="0" indent="0" algn="just" rtl="1">
              <a:buNone/>
            </a:pPr>
            <a:r>
              <a:rPr lang="ar-EG" b="1" dirty="0" smtClean="0"/>
              <a:t>2.أما </a:t>
            </a:r>
            <a:r>
              <a:rPr lang="ar-EG" b="1" dirty="0"/>
              <a:t>الدكتور علي عجوة فيرى أن العلاقات العامة (حوار بين طرفين يسوده التفاهم الكامل والصراحة التامة لتحقيق التوافق والتكيف والازدهار للمصالح المشتركة ولاشك في إن استمرار الحوار يؤدي الى استمرار التفاهم وهو ما يعني في النهاية تحقيق السلام بين الأطراف المختلفة).</a:t>
            </a:r>
          </a:p>
          <a:p>
            <a:pPr marL="0" indent="0" algn="just" rtl="1">
              <a:buNone/>
            </a:pPr>
            <a:r>
              <a:rPr lang="ar-EG" b="1" dirty="0" smtClean="0"/>
              <a:t>3.أما </a:t>
            </a:r>
            <a:r>
              <a:rPr lang="ar-EG" b="1" dirty="0"/>
              <a:t>الدكتور هادي نعمان فيعرف العلاقات العامة بأنها(نشاط إداري يستعين بالاتصال بقصد بلورة انطباعات ايجابية عن الهيئة التي تتولى القيام به بين العاملين فيها وبين المتعاملين او الذين يحتمل ان يتعاملوا مع المؤسسة اعتمادا على تنظيم تفاعل اتصالي قوامه المعاني والمعلومات التي تحقق أغراضا اجتماعية أو اقتصادية أو سياسية</a:t>
            </a:r>
            <a:r>
              <a:rPr lang="ar-EG" b="1" dirty="0" smtClean="0"/>
              <a:t>).</a:t>
            </a:r>
            <a:endParaRPr lang="en-US" b="1" dirty="0"/>
          </a:p>
        </p:txBody>
      </p:sp>
    </p:spTree>
    <p:extLst>
      <p:ext uri="{BB962C8B-B14F-4D97-AF65-F5344CB8AC3E}">
        <p14:creationId xmlns:p14="http://schemas.microsoft.com/office/powerpoint/2010/main" val="168938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548680"/>
            <a:ext cx="8568952" cy="6048672"/>
          </a:xfrm>
        </p:spPr>
        <p:style>
          <a:lnRef idx="1">
            <a:schemeClr val="accent4"/>
          </a:lnRef>
          <a:fillRef idx="2">
            <a:schemeClr val="accent4"/>
          </a:fillRef>
          <a:effectRef idx="1">
            <a:schemeClr val="accent4"/>
          </a:effectRef>
          <a:fontRef idx="minor">
            <a:schemeClr val="dk1"/>
          </a:fontRef>
        </p:style>
        <p:txBody>
          <a:bodyPr>
            <a:noAutofit/>
          </a:bodyPr>
          <a:lstStyle/>
          <a:p>
            <a:pPr marL="0" lvl="0" indent="0" algn="ctr" rtl="1">
              <a:buClr>
                <a:srgbClr val="0BD0D9"/>
              </a:buClr>
              <a:buNone/>
            </a:pPr>
            <a:r>
              <a:rPr lang="en-US" sz="2800" b="1" dirty="0" smtClean="0">
                <a:solidFill>
                  <a:srgbClr val="FF0000"/>
                </a:solidFill>
                <a:latin typeface="Times New Roman" pitchFamily="18" charset="0"/>
                <a:cs typeface="Times New Roman" pitchFamily="18" charset="0"/>
              </a:rPr>
              <a:t>8</a:t>
            </a:r>
            <a:endParaRPr lang="ar-EG" sz="2800" b="1" dirty="0">
              <a:solidFill>
                <a:srgbClr val="FF0000"/>
              </a:solidFill>
              <a:latin typeface="Times New Roman" pitchFamily="18" charset="0"/>
              <a:cs typeface="Times New Roman" pitchFamily="18" charset="0"/>
            </a:endParaRPr>
          </a:p>
          <a:p>
            <a:pPr marL="514350" lvl="0" indent="-514350" algn="just" rtl="1">
              <a:buClr>
                <a:srgbClr val="0BD0D9"/>
              </a:buClr>
              <a:buFont typeface="+mj-lt"/>
              <a:buAutoNum type="arabicPeriod" startAt="4"/>
            </a:pPr>
            <a:r>
              <a:rPr lang="ar-EG" sz="2800" b="1" dirty="0" smtClean="0">
                <a:solidFill>
                  <a:prstClr val="black"/>
                </a:solidFill>
                <a:latin typeface="Times New Roman" pitchFamily="18" charset="0"/>
                <a:cs typeface="Times New Roman" pitchFamily="18" charset="0"/>
              </a:rPr>
              <a:t>والدكتور </a:t>
            </a:r>
            <a:r>
              <a:rPr lang="ar-EG" sz="2800" b="1" dirty="0">
                <a:solidFill>
                  <a:prstClr val="black"/>
                </a:solidFill>
                <a:latin typeface="Times New Roman" pitchFamily="18" charset="0"/>
                <a:cs typeface="Times New Roman" pitchFamily="18" charset="0"/>
              </a:rPr>
              <a:t>زكي محمود هاشم يرى ان العلاقات العامة هي (برنامج مخطط من السياسات ونماذج السلوك التي تهدف الى بناء ودعم ثقة الجمهور بالمؤسسة وزيادة الفهم المتبادل بين الطرفين).</a:t>
            </a:r>
          </a:p>
          <a:p>
            <a:pPr marL="514350" lvl="0" indent="-514350" algn="just" rtl="1">
              <a:buClr>
                <a:srgbClr val="0BD0D9"/>
              </a:buClr>
              <a:buAutoNum type="arabicPeriod" startAt="5"/>
            </a:pPr>
            <a:r>
              <a:rPr lang="ar-EG" sz="2800" b="1" dirty="0" smtClean="0">
                <a:solidFill>
                  <a:prstClr val="black"/>
                </a:solidFill>
                <a:latin typeface="Times New Roman" pitchFamily="18" charset="0"/>
                <a:cs typeface="Times New Roman" pitchFamily="18" charset="0"/>
              </a:rPr>
              <a:t>أما </a:t>
            </a:r>
            <a:r>
              <a:rPr lang="ar-EG" sz="2800" b="1" dirty="0">
                <a:solidFill>
                  <a:prstClr val="black"/>
                </a:solidFill>
                <a:latin typeface="Times New Roman" pitchFamily="18" charset="0"/>
                <a:cs typeface="Times New Roman" pitchFamily="18" charset="0"/>
              </a:rPr>
              <a:t>الدكتور عبد الرزاق الدليمي فيعرفها بأنها (نشاط اتصالي هدفه تحقيق التوافق والانسجام بين المؤسسة والجمهور عن طريق تبادل الرسائل الاتصالية من المؤسسة إلى الجمهور وبالعكس باستخدام كل الوسائل والفنون الاتصالية </a:t>
            </a:r>
            <a:r>
              <a:rPr lang="ar-EG" sz="2800" b="1" dirty="0" smtClean="0">
                <a:solidFill>
                  <a:prstClr val="black"/>
                </a:solidFill>
                <a:latin typeface="Times New Roman" pitchFamily="18" charset="0"/>
                <a:cs typeface="Times New Roman" pitchFamily="18" charset="0"/>
              </a:rPr>
              <a:t>المتاحة.</a:t>
            </a:r>
          </a:p>
          <a:p>
            <a:pPr marL="514350" lvl="0" indent="-514350" algn="just" rtl="1">
              <a:buClr>
                <a:srgbClr val="0BD0D9"/>
              </a:buClr>
              <a:buAutoNum type="arabicPeriod" startAt="5"/>
            </a:pPr>
            <a:r>
              <a:rPr lang="ar-EG" sz="2800" b="1" dirty="0" smtClean="0">
                <a:solidFill>
                  <a:prstClr val="black"/>
                </a:solidFill>
                <a:latin typeface="Times New Roman" pitchFamily="18" charset="0"/>
                <a:cs typeface="Times New Roman" pitchFamily="18" charset="0"/>
              </a:rPr>
              <a:t>6</a:t>
            </a:r>
            <a:r>
              <a:rPr lang="ar-EG" sz="2800" b="1" dirty="0">
                <a:solidFill>
                  <a:prstClr val="black"/>
                </a:solidFill>
                <a:latin typeface="Times New Roman" pitchFamily="18" charset="0"/>
                <a:cs typeface="Times New Roman" pitchFamily="18" charset="0"/>
              </a:rPr>
              <a:t>.	بينما ذهب الدكتور محمود </a:t>
            </a:r>
            <a:r>
              <a:rPr lang="ar-EG" sz="2800" b="1" dirty="0" smtClean="0">
                <a:solidFill>
                  <a:prstClr val="black"/>
                </a:solidFill>
                <a:latin typeface="Times New Roman" pitchFamily="18" charset="0"/>
                <a:cs typeface="Times New Roman" pitchFamily="18" charset="0"/>
              </a:rPr>
              <a:t>الجوهري </a:t>
            </a:r>
            <a:r>
              <a:rPr lang="ar-EG" sz="2800" b="1" dirty="0">
                <a:solidFill>
                  <a:prstClr val="black"/>
                </a:solidFill>
                <a:latin typeface="Times New Roman" pitchFamily="18" charset="0"/>
                <a:cs typeface="Times New Roman" pitchFamily="18" charset="0"/>
              </a:rPr>
              <a:t>إلى أن العلاقات العامة ( مسؤوليات وأنشطة الأجهزة المختلفة في المجالات كافة في الدولة كأن تكون سياسية او اقتصادية أو اجتماعية أو عسكرية وذلك للحصول على ثقة وتأييد جماهيرها الداخلية </a:t>
            </a:r>
            <a:r>
              <a:rPr lang="ar-EG" sz="2800" b="1" dirty="0" smtClean="0">
                <a:solidFill>
                  <a:prstClr val="black"/>
                </a:solidFill>
                <a:latin typeface="Times New Roman" pitchFamily="18" charset="0"/>
                <a:cs typeface="Times New Roman" pitchFamily="18" charset="0"/>
              </a:rPr>
              <a:t>والخارجية.</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318700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1091</TotalTime>
  <Words>759</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23</cp:revision>
  <dcterms:created xsi:type="dcterms:W3CDTF">2020-03-24T00:59:16Z</dcterms:created>
  <dcterms:modified xsi:type="dcterms:W3CDTF">2020-04-02T07:43:02Z</dcterms:modified>
</cp:coreProperties>
</file>